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8" r:id="rId6"/>
    <p:sldId id="261" r:id="rId7"/>
    <p:sldId id="263" r:id="rId8"/>
    <p:sldId id="264" r:id="rId9"/>
    <p:sldId id="265" r:id="rId10"/>
    <p:sldId id="266" r:id="rId11"/>
    <p:sldId id="267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746B8A-E6D3-4BA2-998A-9BB708621C7D}" type="doc">
      <dgm:prSet loTypeId="urn:microsoft.com/office/officeart/2005/8/layout/hierarchy1" loCatId="hierarchy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601BD30-5ADF-4FF5-80CA-64106CA037FA}">
      <dgm:prSet/>
      <dgm:spPr/>
      <dgm:t>
        <a:bodyPr/>
        <a:lstStyle/>
        <a:p>
          <a:r>
            <a:rPr lang="en-US"/>
            <a:t>Spring is an open-source Java framework, and a collection of libraries that solve common enterprise development tasks</a:t>
          </a:r>
        </a:p>
      </dgm:t>
    </dgm:pt>
    <dgm:pt modelId="{DF94756B-7C9C-48C5-A304-89A64727AE36}" type="parTrans" cxnId="{09DA14FC-AA09-4898-9F20-67B108F90DCD}">
      <dgm:prSet/>
      <dgm:spPr/>
      <dgm:t>
        <a:bodyPr/>
        <a:lstStyle/>
        <a:p>
          <a:endParaRPr lang="en-US"/>
        </a:p>
      </dgm:t>
    </dgm:pt>
    <dgm:pt modelId="{663CFAA2-75F6-44D5-B2A1-88E8890C3813}" type="sibTrans" cxnId="{09DA14FC-AA09-4898-9F20-67B108F90DCD}">
      <dgm:prSet/>
      <dgm:spPr/>
      <dgm:t>
        <a:bodyPr/>
        <a:lstStyle/>
        <a:p>
          <a:endParaRPr lang="en-US"/>
        </a:p>
      </dgm:t>
    </dgm:pt>
    <dgm:pt modelId="{7081FF71-3441-4E37-960B-E4912B45E76F}">
      <dgm:prSet/>
      <dgm:spPr/>
      <dgm:t>
        <a:bodyPr/>
        <a:lstStyle/>
        <a:p>
          <a:r>
            <a:rPr lang="en-US"/>
            <a:t>Spring is primarily used for web server and service development, but it’s flexible and can be used in almost any project</a:t>
          </a:r>
        </a:p>
      </dgm:t>
    </dgm:pt>
    <dgm:pt modelId="{8956CC5F-BFEA-497D-805E-34BA7DDBA8E7}" type="parTrans" cxnId="{3DFB6442-1EC3-4033-8FFE-30F506D57D0C}">
      <dgm:prSet/>
      <dgm:spPr/>
      <dgm:t>
        <a:bodyPr/>
        <a:lstStyle/>
        <a:p>
          <a:endParaRPr lang="en-US"/>
        </a:p>
      </dgm:t>
    </dgm:pt>
    <dgm:pt modelId="{30C43499-AF09-4494-9993-A907A1EEE56A}" type="sibTrans" cxnId="{3DFB6442-1EC3-4033-8FFE-30F506D57D0C}">
      <dgm:prSet/>
      <dgm:spPr/>
      <dgm:t>
        <a:bodyPr/>
        <a:lstStyle/>
        <a:p>
          <a:endParaRPr lang="en-US"/>
        </a:p>
      </dgm:t>
    </dgm:pt>
    <dgm:pt modelId="{008A3D2B-9689-42C3-BAB3-399C83F1BEAD}" type="pres">
      <dgm:prSet presAssocID="{E1746B8A-E6D3-4BA2-998A-9BB708621C7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B51F60E-3229-45B5-8CDF-F7BFEF214F21}" type="pres">
      <dgm:prSet presAssocID="{2601BD30-5ADF-4FF5-80CA-64106CA037FA}" presName="hierRoot1" presStyleCnt="0"/>
      <dgm:spPr/>
    </dgm:pt>
    <dgm:pt modelId="{801345C5-5112-49CC-9034-7F9A0E27C537}" type="pres">
      <dgm:prSet presAssocID="{2601BD30-5ADF-4FF5-80CA-64106CA037FA}" presName="composite" presStyleCnt="0"/>
      <dgm:spPr/>
    </dgm:pt>
    <dgm:pt modelId="{35E9DF39-8243-4047-9FFF-0DCD1A109E3D}" type="pres">
      <dgm:prSet presAssocID="{2601BD30-5ADF-4FF5-80CA-64106CA037FA}" presName="background" presStyleLbl="node0" presStyleIdx="0" presStyleCnt="2"/>
      <dgm:spPr/>
    </dgm:pt>
    <dgm:pt modelId="{69957337-2176-46A0-A1FE-B085C11264D0}" type="pres">
      <dgm:prSet presAssocID="{2601BD30-5ADF-4FF5-80CA-64106CA037FA}" presName="text" presStyleLbl="fgAcc0" presStyleIdx="0" presStyleCnt="2">
        <dgm:presLayoutVars>
          <dgm:chPref val="3"/>
        </dgm:presLayoutVars>
      </dgm:prSet>
      <dgm:spPr/>
    </dgm:pt>
    <dgm:pt modelId="{16A4585F-47AC-4BE9-A9C9-8168B79DF901}" type="pres">
      <dgm:prSet presAssocID="{2601BD30-5ADF-4FF5-80CA-64106CA037FA}" presName="hierChild2" presStyleCnt="0"/>
      <dgm:spPr/>
    </dgm:pt>
    <dgm:pt modelId="{6C5C3A4B-A765-4D94-B62B-0E26AD480EAB}" type="pres">
      <dgm:prSet presAssocID="{7081FF71-3441-4E37-960B-E4912B45E76F}" presName="hierRoot1" presStyleCnt="0"/>
      <dgm:spPr/>
    </dgm:pt>
    <dgm:pt modelId="{175CCAED-0C2A-425B-9F87-73C146029D20}" type="pres">
      <dgm:prSet presAssocID="{7081FF71-3441-4E37-960B-E4912B45E76F}" presName="composite" presStyleCnt="0"/>
      <dgm:spPr/>
    </dgm:pt>
    <dgm:pt modelId="{6AE715A8-09C9-478A-A7AD-5DB605BFA08E}" type="pres">
      <dgm:prSet presAssocID="{7081FF71-3441-4E37-960B-E4912B45E76F}" presName="background" presStyleLbl="node0" presStyleIdx="1" presStyleCnt="2"/>
      <dgm:spPr/>
    </dgm:pt>
    <dgm:pt modelId="{E1E33062-93BB-49B5-9974-8D1D9896BE40}" type="pres">
      <dgm:prSet presAssocID="{7081FF71-3441-4E37-960B-E4912B45E76F}" presName="text" presStyleLbl="fgAcc0" presStyleIdx="1" presStyleCnt="2">
        <dgm:presLayoutVars>
          <dgm:chPref val="3"/>
        </dgm:presLayoutVars>
      </dgm:prSet>
      <dgm:spPr/>
    </dgm:pt>
    <dgm:pt modelId="{1C661A2F-3AE6-4C90-B635-89A76344A063}" type="pres">
      <dgm:prSet presAssocID="{7081FF71-3441-4E37-960B-E4912B45E76F}" presName="hierChild2" presStyleCnt="0"/>
      <dgm:spPr/>
    </dgm:pt>
  </dgm:ptLst>
  <dgm:cxnLst>
    <dgm:cxn modelId="{3DFB6442-1EC3-4033-8FFE-30F506D57D0C}" srcId="{E1746B8A-E6D3-4BA2-998A-9BB708621C7D}" destId="{7081FF71-3441-4E37-960B-E4912B45E76F}" srcOrd="1" destOrd="0" parTransId="{8956CC5F-BFEA-497D-805E-34BA7DDBA8E7}" sibTransId="{30C43499-AF09-4494-9993-A907A1EEE56A}"/>
    <dgm:cxn modelId="{555B9774-C185-419F-81AD-48EF594E9D71}" type="presOf" srcId="{2601BD30-5ADF-4FF5-80CA-64106CA037FA}" destId="{69957337-2176-46A0-A1FE-B085C11264D0}" srcOrd="0" destOrd="0" presId="urn:microsoft.com/office/officeart/2005/8/layout/hierarchy1"/>
    <dgm:cxn modelId="{5FC955A0-9FB6-4C48-860E-D1BBF1FAD127}" type="presOf" srcId="{7081FF71-3441-4E37-960B-E4912B45E76F}" destId="{E1E33062-93BB-49B5-9974-8D1D9896BE40}" srcOrd="0" destOrd="0" presId="urn:microsoft.com/office/officeart/2005/8/layout/hierarchy1"/>
    <dgm:cxn modelId="{86186FAE-E042-4271-989C-4EFB3CB2A4CB}" type="presOf" srcId="{E1746B8A-E6D3-4BA2-998A-9BB708621C7D}" destId="{008A3D2B-9689-42C3-BAB3-399C83F1BEAD}" srcOrd="0" destOrd="0" presId="urn:microsoft.com/office/officeart/2005/8/layout/hierarchy1"/>
    <dgm:cxn modelId="{09DA14FC-AA09-4898-9F20-67B108F90DCD}" srcId="{E1746B8A-E6D3-4BA2-998A-9BB708621C7D}" destId="{2601BD30-5ADF-4FF5-80CA-64106CA037FA}" srcOrd="0" destOrd="0" parTransId="{DF94756B-7C9C-48C5-A304-89A64727AE36}" sibTransId="{663CFAA2-75F6-44D5-B2A1-88E8890C3813}"/>
    <dgm:cxn modelId="{E6186BBA-E408-483D-9174-8DAA35ECD912}" type="presParOf" srcId="{008A3D2B-9689-42C3-BAB3-399C83F1BEAD}" destId="{4B51F60E-3229-45B5-8CDF-F7BFEF214F21}" srcOrd="0" destOrd="0" presId="urn:microsoft.com/office/officeart/2005/8/layout/hierarchy1"/>
    <dgm:cxn modelId="{B62B651C-7B21-4C35-A5C9-9ED87301D03A}" type="presParOf" srcId="{4B51F60E-3229-45B5-8CDF-F7BFEF214F21}" destId="{801345C5-5112-49CC-9034-7F9A0E27C537}" srcOrd="0" destOrd="0" presId="urn:microsoft.com/office/officeart/2005/8/layout/hierarchy1"/>
    <dgm:cxn modelId="{2479F5F3-4840-4496-B6DF-061F63231FF2}" type="presParOf" srcId="{801345C5-5112-49CC-9034-7F9A0E27C537}" destId="{35E9DF39-8243-4047-9FFF-0DCD1A109E3D}" srcOrd="0" destOrd="0" presId="urn:microsoft.com/office/officeart/2005/8/layout/hierarchy1"/>
    <dgm:cxn modelId="{08C571B5-0772-4531-A8C4-C324FB600262}" type="presParOf" srcId="{801345C5-5112-49CC-9034-7F9A0E27C537}" destId="{69957337-2176-46A0-A1FE-B085C11264D0}" srcOrd="1" destOrd="0" presId="urn:microsoft.com/office/officeart/2005/8/layout/hierarchy1"/>
    <dgm:cxn modelId="{F16DE28E-A4A6-4FE7-B7DF-5CF52F938305}" type="presParOf" srcId="{4B51F60E-3229-45B5-8CDF-F7BFEF214F21}" destId="{16A4585F-47AC-4BE9-A9C9-8168B79DF901}" srcOrd="1" destOrd="0" presId="urn:microsoft.com/office/officeart/2005/8/layout/hierarchy1"/>
    <dgm:cxn modelId="{3BE772BE-198C-4E5A-BD8B-87DB45792050}" type="presParOf" srcId="{008A3D2B-9689-42C3-BAB3-399C83F1BEAD}" destId="{6C5C3A4B-A765-4D94-B62B-0E26AD480EAB}" srcOrd="1" destOrd="0" presId="urn:microsoft.com/office/officeart/2005/8/layout/hierarchy1"/>
    <dgm:cxn modelId="{8159F400-D1C2-4289-979E-323DCD69CAD2}" type="presParOf" srcId="{6C5C3A4B-A765-4D94-B62B-0E26AD480EAB}" destId="{175CCAED-0C2A-425B-9F87-73C146029D20}" srcOrd="0" destOrd="0" presId="urn:microsoft.com/office/officeart/2005/8/layout/hierarchy1"/>
    <dgm:cxn modelId="{3986C9B0-D2F6-4504-A84B-9DE3C3E41D4C}" type="presParOf" srcId="{175CCAED-0C2A-425B-9F87-73C146029D20}" destId="{6AE715A8-09C9-478A-A7AD-5DB605BFA08E}" srcOrd="0" destOrd="0" presId="urn:microsoft.com/office/officeart/2005/8/layout/hierarchy1"/>
    <dgm:cxn modelId="{CA1325E3-5881-4073-8D33-81FBE8253EEC}" type="presParOf" srcId="{175CCAED-0C2A-425B-9F87-73C146029D20}" destId="{E1E33062-93BB-49B5-9974-8D1D9896BE40}" srcOrd="1" destOrd="0" presId="urn:microsoft.com/office/officeart/2005/8/layout/hierarchy1"/>
    <dgm:cxn modelId="{ABC0C7AF-11E0-47D1-B34E-ECFE6598B9C5}" type="presParOf" srcId="{6C5C3A4B-A765-4D94-B62B-0E26AD480EAB}" destId="{1C661A2F-3AE6-4C90-B635-89A76344A06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0EE4C6-74D8-48DC-941A-B26E6655B975}" type="doc">
      <dgm:prSet loTypeId="urn:microsoft.com/office/officeart/2018/2/layout/IconVerticalSolidList" loCatId="icon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E90DCFCE-0F17-415F-A1CA-8D10770D8B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Spring Implements Inversion of Control through dependency injection</a:t>
          </a:r>
        </a:p>
      </dgm:t>
    </dgm:pt>
    <dgm:pt modelId="{508363E6-AE9A-4E34-B5AA-DB2F10F4C0A9}" type="parTrans" cxnId="{F38C488E-0F81-415D-9248-9834077F2438}">
      <dgm:prSet/>
      <dgm:spPr/>
      <dgm:t>
        <a:bodyPr/>
        <a:lstStyle/>
        <a:p>
          <a:endParaRPr lang="en-US"/>
        </a:p>
      </dgm:t>
    </dgm:pt>
    <dgm:pt modelId="{029130A1-5811-4779-A9A5-1DC35EEFA96D}" type="sibTrans" cxnId="{F38C488E-0F81-415D-9248-9834077F2438}">
      <dgm:prSet/>
      <dgm:spPr/>
      <dgm:t>
        <a:bodyPr/>
        <a:lstStyle/>
        <a:p>
          <a:endParaRPr lang="en-US"/>
        </a:p>
      </dgm:t>
    </dgm:pt>
    <dgm:pt modelId="{918B41AF-D493-4011-8E58-C2A29E8CE8F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When we build a Spring application, we do so by defining the components needed and how they depend on each other</a:t>
          </a:r>
          <a:endParaRPr lang="en-US" dirty="0"/>
        </a:p>
      </dgm:t>
    </dgm:pt>
    <dgm:pt modelId="{7272CAD4-05F8-49BC-91C4-4E43B0DCA0F9}" type="parTrans" cxnId="{513EB4AB-B22A-4A1B-9F5B-520B5A023EFE}">
      <dgm:prSet/>
      <dgm:spPr/>
      <dgm:t>
        <a:bodyPr/>
        <a:lstStyle/>
        <a:p>
          <a:endParaRPr lang="en-US"/>
        </a:p>
      </dgm:t>
    </dgm:pt>
    <dgm:pt modelId="{B90A960D-D384-4C27-9DC0-A3B80B7EABD8}" type="sibTrans" cxnId="{513EB4AB-B22A-4A1B-9F5B-520B5A023EFE}">
      <dgm:prSet/>
      <dgm:spPr/>
      <dgm:t>
        <a:bodyPr/>
        <a:lstStyle/>
        <a:p>
          <a:endParaRPr lang="en-US"/>
        </a:p>
      </dgm:t>
    </dgm:pt>
    <dgm:pt modelId="{7800169D-3975-46C8-8A34-85405904679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When our app runs, Spring finds the components we defined and creates them, injecting any dependencies between them as needed</a:t>
          </a:r>
          <a:endParaRPr lang="en-US" dirty="0"/>
        </a:p>
      </dgm:t>
    </dgm:pt>
    <dgm:pt modelId="{4191D573-956F-4F33-AE0C-341F4CE1A904}" type="parTrans" cxnId="{20791A54-78EF-48CA-8EA1-EB1D0F9E0682}">
      <dgm:prSet/>
      <dgm:spPr/>
      <dgm:t>
        <a:bodyPr/>
        <a:lstStyle/>
        <a:p>
          <a:endParaRPr lang="en-US"/>
        </a:p>
      </dgm:t>
    </dgm:pt>
    <dgm:pt modelId="{0EEEFF5B-6DCF-47F6-ACAD-28C524CD5D6D}" type="sibTrans" cxnId="{20791A54-78EF-48CA-8EA1-EB1D0F9E0682}">
      <dgm:prSet/>
      <dgm:spPr/>
      <dgm:t>
        <a:bodyPr/>
        <a:lstStyle/>
        <a:p>
          <a:endParaRPr lang="en-US"/>
        </a:p>
      </dgm:t>
    </dgm:pt>
    <dgm:pt modelId="{FF3988D2-6B6C-4A7C-B040-55FC80237A96}" type="pres">
      <dgm:prSet presAssocID="{790EE4C6-74D8-48DC-941A-B26E6655B975}" presName="root" presStyleCnt="0">
        <dgm:presLayoutVars>
          <dgm:dir/>
          <dgm:resizeHandles val="exact"/>
        </dgm:presLayoutVars>
      </dgm:prSet>
      <dgm:spPr/>
    </dgm:pt>
    <dgm:pt modelId="{2BD3C4EE-F2FF-4572-9A70-6703DEF15DDA}" type="pres">
      <dgm:prSet presAssocID="{E90DCFCE-0F17-415F-A1CA-8D10770D8B64}" presName="compNode" presStyleCnt="0"/>
      <dgm:spPr/>
    </dgm:pt>
    <dgm:pt modelId="{1720E612-3D71-4715-9C39-F64E426A165C}" type="pres">
      <dgm:prSet presAssocID="{E90DCFCE-0F17-415F-A1CA-8D10770D8B64}" presName="bgRect" presStyleLbl="bgShp" presStyleIdx="0" presStyleCnt="3" custLinFactNeighborX="-12755" custLinFactNeighborY="1205"/>
      <dgm:spPr/>
    </dgm:pt>
    <dgm:pt modelId="{89DB09FF-F689-4C15-8006-D4955C3BA80E}" type="pres">
      <dgm:prSet presAssocID="{E90DCFCE-0F17-415F-A1CA-8D10770D8B6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eedle"/>
        </a:ext>
      </dgm:extLst>
    </dgm:pt>
    <dgm:pt modelId="{A2AB3596-7470-4D23-B379-4E679B4620F8}" type="pres">
      <dgm:prSet presAssocID="{E90DCFCE-0F17-415F-A1CA-8D10770D8B64}" presName="spaceRect" presStyleCnt="0"/>
      <dgm:spPr/>
    </dgm:pt>
    <dgm:pt modelId="{3DEFC993-78F3-40D9-802F-7D9D8B29C9DB}" type="pres">
      <dgm:prSet presAssocID="{E90DCFCE-0F17-415F-A1CA-8D10770D8B64}" presName="parTx" presStyleLbl="revTx" presStyleIdx="0" presStyleCnt="3">
        <dgm:presLayoutVars>
          <dgm:chMax val="0"/>
          <dgm:chPref val="0"/>
        </dgm:presLayoutVars>
      </dgm:prSet>
      <dgm:spPr/>
    </dgm:pt>
    <dgm:pt modelId="{2CC7D64F-691E-4119-B04D-542C8FA65590}" type="pres">
      <dgm:prSet presAssocID="{029130A1-5811-4779-A9A5-1DC35EEFA96D}" presName="sibTrans" presStyleCnt="0"/>
      <dgm:spPr/>
    </dgm:pt>
    <dgm:pt modelId="{6416D173-8C7F-4EFF-8A75-43806CD2936F}" type="pres">
      <dgm:prSet presAssocID="{918B41AF-D493-4011-8E58-C2A29E8CE8F1}" presName="compNode" presStyleCnt="0"/>
      <dgm:spPr/>
    </dgm:pt>
    <dgm:pt modelId="{CD53BB30-9DD7-45CE-8E5B-E0676486F9CD}" type="pres">
      <dgm:prSet presAssocID="{918B41AF-D493-4011-8E58-C2A29E8CE8F1}" presName="bgRect" presStyleLbl="bgShp" presStyleIdx="1" presStyleCnt="3"/>
      <dgm:spPr/>
    </dgm:pt>
    <dgm:pt modelId="{F1EF7A4D-3E65-44CA-907B-E9FAC1E8C7EF}" type="pres">
      <dgm:prSet presAssocID="{918B41AF-D493-4011-8E58-C2A29E8CE8F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anching Diagram"/>
        </a:ext>
      </dgm:extLst>
    </dgm:pt>
    <dgm:pt modelId="{44298868-7A0A-4440-9ED9-693AEBE9257B}" type="pres">
      <dgm:prSet presAssocID="{918B41AF-D493-4011-8E58-C2A29E8CE8F1}" presName="spaceRect" presStyleCnt="0"/>
      <dgm:spPr/>
    </dgm:pt>
    <dgm:pt modelId="{BF878883-4A62-4A36-A869-941F878AED3F}" type="pres">
      <dgm:prSet presAssocID="{918B41AF-D493-4011-8E58-C2A29E8CE8F1}" presName="parTx" presStyleLbl="revTx" presStyleIdx="1" presStyleCnt="3">
        <dgm:presLayoutVars>
          <dgm:chMax val="0"/>
          <dgm:chPref val="0"/>
        </dgm:presLayoutVars>
      </dgm:prSet>
      <dgm:spPr/>
    </dgm:pt>
    <dgm:pt modelId="{22E91A28-E2D7-4E39-A05E-1B09F5DD6734}" type="pres">
      <dgm:prSet presAssocID="{B90A960D-D384-4C27-9DC0-A3B80B7EABD8}" presName="sibTrans" presStyleCnt="0"/>
      <dgm:spPr/>
    </dgm:pt>
    <dgm:pt modelId="{E849FE3B-5E10-4B9D-9D8E-0C434990C580}" type="pres">
      <dgm:prSet presAssocID="{7800169D-3975-46C8-8A34-85405904679E}" presName="compNode" presStyleCnt="0"/>
      <dgm:spPr/>
    </dgm:pt>
    <dgm:pt modelId="{2FBF18A9-2740-4BFE-9909-1F249DA64AF6}" type="pres">
      <dgm:prSet presAssocID="{7800169D-3975-46C8-8A34-85405904679E}" presName="bgRect" presStyleLbl="bgShp" presStyleIdx="2" presStyleCnt="3"/>
      <dgm:spPr/>
    </dgm:pt>
    <dgm:pt modelId="{F37A850C-BF20-4765-90BC-535A867236FE}" type="pres">
      <dgm:prSet presAssocID="{7800169D-3975-46C8-8A34-85405904679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40EE8505-5106-4F20-A890-439DE92D1EAF}" type="pres">
      <dgm:prSet presAssocID="{7800169D-3975-46C8-8A34-85405904679E}" presName="spaceRect" presStyleCnt="0"/>
      <dgm:spPr/>
    </dgm:pt>
    <dgm:pt modelId="{DB8B1C76-3B92-4D2E-B852-6264685C73C7}" type="pres">
      <dgm:prSet presAssocID="{7800169D-3975-46C8-8A34-85405904679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C97C45E-8B37-4BC9-AB94-515D4D23996C}" type="presOf" srcId="{918B41AF-D493-4011-8E58-C2A29E8CE8F1}" destId="{BF878883-4A62-4A36-A869-941F878AED3F}" srcOrd="0" destOrd="0" presId="urn:microsoft.com/office/officeart/2018/2/layout/IconVerticalSolidList"/>
    <dgm:cxn modelId="{20791A54-78EF-48CA-8EA1-EB1D0F9E0682}" srcId="{790EE4C6-74D8-48DC-941A-B26E6655B975}" destId="{7800169D-3975-46C8-8A34-85405904679E}" srcOrd="2" destOrd="0" parTransId="{4191D573-956F-4F33-AE0C-341F4CE1A904}" sibTransId="{0EEEFF5B-6DCF-47F6-ACAD-28C524CD5D6D}"/>
    <dgm:cxn modelId="{B5527E7B-DD3B-4E4F-9EC3-4AAED930F9B5}" type="presOf" srcId="{790EE4C6-74D8-48DC-941A-B26E6655B975}" destId="{FF3988D2-6B6C-4A7C-B040-55FC80237A96}" srcOrd="0" destOrd="0" presId="urn:microsoft.com/office/officeart/2018/2/layout/IconVerticalSolidList"/>
    <dgm:cxn modelId="{F38C488E-0F81-415D-9248-9834077F2438}" srcId="{790EE4C6-74D8-48DC-941A-B26E6655B975}" destId="{E90DCFCE-0F17-415F-A1CA-8D10770D8B64}" srcOrd="0" destOrd="0" parTransId="{508363E6-AE9A-4E34-B5AA-DB2F10F4C0A9}" sibTransId="{029130A1-5811-4779-A9A5-1DC35EEFA96D}"/>
    <dgm:cxn modelId="{FB29F6A0-84F4-4DC7-82B9-07E9E43986C3}" type="presOf" srcId="{E90DCFCE-0F17-415F-A1CA-8D10770D8B64}" destId="{3DEFC993-78F3-40D9-802F-7D9D8B29C9DB}" srcOrd="0" destOrd="0" presId="urn:microsoft.com/office/officeart/2018/2/layout/IconVerticalSolidList"/>
    <dgm:cxn modelId="{513EB4AB-B22A-4A1B-9F5B-520B5A023EFE}" srcId="{790EE4C6-74D8-48DC-941A-B26E6655B975}" destId="{918B41AF-D493-4011-8E58-C2A29E8CE8F1}" srcOrd="1" destOrd="0" parTransId="{7272CAD4-05F8-49BC-91C4-4E43B0DCA0F9}" sibTransId="{B90A960D-D384-4C27-9DC0-A3B80B7EABD8}"/>
    <dgm:cxn modelId="{EEC1B8C1-B4D1-422F-AA34-46E2DF5EF95E}" type="presOf" srcId="{7800169D-3975-46C8-8A34-85405904679E}" destId="{DB8B1C76-3B92-4D2E-B852-6264685C73C7}" srcOrd="0" destOrd="0" presId="urn:microsoft.com/office/officeart/2018/2/layout/IconVerticalSolidList"/>
    <dgm:cxn modelId="{C9CFF341-E2D0-45C9-9EA3-22B97084BB14}" type="presParOf" srcId="{FF3988D2-6B6C-4A7C-B040-55FC80237A96}" destId="{2BD3C4EE-F2FF-4572-9A70-6703DEF15DDA}" srcOrd="0" destOrd="0" presId="urn:microsoft.com/office/officeart/2018/2/layout/IconVerticalSolidList"/>
    <dgm:cxn modelId="{480E3F85-9392-4EAF-99BB-338399E61224}" type="presParOf" srcId="{2BD3C4EE-F2FF-4572-9A70-6703DEF15DDA}" destId="{1720E612-3D71-4715-9C39-F64E426A165C}" srcOrd="0" destOrd="0" presId="urn:microsoft.com/office/officeart/2018/2/layout/IconVerticalSolidList"/>
    <dgm:cxn modelId="{C37D6829-7D3E-44E5-9533-AF9E627C9A28}" type="presParOf" srcId="{2BD3C4EE-F2FF-4572-9A70-6703DEF15DDA}" destId="{89DB09FF-F689-4C15-8006-D4955C3BA80E}" srcOrd="1" destOrd="0" presId="urn:microsoft.com/office/officeart/2018/2/layout/IconVerticalSolidList"/>
    <dgm:cxn modelId="{8F47810F-BEF2-471D-90CA-39167BD5D0CD}" type="presParOf" srcId="{2BD3C4EE-F2FF-4572-9A70-6703DEF15DDA}" destId="{A2AB3596-7470-4D23-B379-4E679B4620F8}" srcOrd="2" destOrd="0" presId="urn:microsoft.com/office/officeart/2018/2/layout/IconVerticalSolidList"/>
    <dgm:cxn modelId="{6ABA8DB3-9162-4064-9837-18A4A626409C}" type="presParOf" srcId="{2BD3C4EE-F2FF-4572-9A70-6703DEF15DDA}" destId="{3DEFC993-78F3-40D9-802F-7D9D8B29C9DB}" srcOrd="3" destOrd="0" presId="urn:microsoft.com/office/officeart/2018/2/layout/IconVerticalSolidList"/>
    <dgm:cxn modelId="{536082A9-B869-473D-B92E-1A546308496F}" type="presParOf" srcId="{FF3988D2-6B6C-4A7C-B040-55FC80237A96}" destId="{2CC7D64F-691E-4119-B04D-542C8FA65590}" srcOrd="1" destOrd="0" presId="urn:microsoft.com/office/officeart/2018/2/layout/IconVerticalSolidList"/>
    <dgm:cxn modelId="{3B95E117-0510-4F57-85B7-6245D537AD1A}" type="presParOf" srcId="{FF3988D2-6B6C-4A7C-B040-55FC80237A96}" destId="{6416D173-8C7F-4EFF-8A75-43806CD2936F}" srcOrd="2" destOrd="0" presId="urn:microsoft.com/office/officeart/2018/2/layout/IconVerticalSolidList"/>
    <dgm:cxn modelId="{B7E8F641-43F2-4592-B895-B0FB863BFA5D}" type="presParOf" srcId="{6416D173-8C7F-4EFF-8A75-43806CD2936F}" destId="{CD53BB30-9DD7-45CE-8E5B-E0676486F9CD}" srcOrd="0" destOrd="0" presId="urn:microsoft.com/office/officeart/2018/2/layout/IconVerticalSolidList"/>
    <dgm:cxn modelId="{7ED706A6-13F2-4B13-B3DA-44F8754841AA}" type="presParOf" srcId="{6416D173-8C7F-4EFF-8A75-43806CD2936F}" destId="{F1EF7A4D-3E65-44CA-907B-E9FAC1E8C7EF}" srcOrd="1" destOrd="0" presId="urn:microsoft.com/office/officeart/2018/2/layout/IconVerticalSolidList"/>
    <dgm:cxn modelId="{A82D83CC-F83C-43D2-A871-2AB89B109AF9}" type="presParOf" srcId="{6416D173-8C7F-4EFF-8A75-43806CD2936F}" destId="{44298868-7A0A-4440-9ED9-693AEBE9257B}" srcOrd="2" destOrd="0" presId="urn:microsoft.com/office/officeart/2018/2/layout/IconVerticalSolidList"/>
    <dgm:cxn modelId="{F089CE2C-A272-478E-B66A-ED70B3723CEA}" type="presParOf" srcId="{6416D173-8C7F-4EFF-8A75-43806CD2936F}" destId="{BF878883-4A62-4A36-A869-941F878AED3F}" srcOrd="3" destOrd="0" presId="urn:microsoft.com/office/officeart/2018/2/layout/IconVerticalSolidList"/>
    <dgm:cxn modelId="{FD44611C-F9CB-4018-83E2-CAC37EE0EDA7}" type="presParOf" srcId="{FF3988D2-6B6C-4A7C-B040-55FC80237A96}" destId="{22E91A28-E2D7-4E39-A05E-1B09F5DD6734}" srcOrd="3" destOrd="0" presId="urn:microsoft.com/office/officeart/2018/2/layout/IconVerticalSolidList"/>
    <dgm:cxn modelId="{57561C0D-E99F-4E6D-AB17-1C304EF8D211}" type="presParOf" srcId="{FF3988D2-6B6C-4A7C-B040-55FC80237A96}" destId="{E849FE3B-5E10-4B9D-9D8E-0C434990C580}" srcOrd="4" destOrd="0" presId="urn:microsoft.com/office/officeart/2018/2/layout/IconVerticalSolidList"/>
    <dgm:cxn modelId="{E1D82C51-E8A2-4F88-B872-14F91A427385}" type="presParOf" srcId="{E849FE3B-5E10-4B9D-9D8E-0C434990C580}" destId="{2FBF18A9-2740-4BFE-9909-1F249DA64AF6}" srcOrd="0" destOrd="0" presId="urn:microsoft.com/office/officeart/2018/2/layout/IconVerticalSolidList"/>
    <dgm:cxn modelId="{B2B88945-DC76-4CD9-95DB-43EA0303AD40}" type="presParOf" srcId="{E849FE3B-5E10-4B9D-9D8E-0C434990C580}" destId="{F37A850C-BF20-4765-90BC-535A867236FE}" srcOrd="1" destOrd="0" presId="urn:microsoft.com/office/officeart/2018/2/layout/IconVerticalSolidList"/>
    <dgm:cxn modelId="{C9A31FFA-4A27-4C2D-A746-944E1DB7BFEA}" type="presParOf" srcId="{E849FE3B-5E10-4B9D-9D8E-0C434990C580}" destId="{40EE8505-5106-4F20-A890-439DE92D1EAF}" srcOrd="2" destOrd="0" presId="urn:microsoft.com/office/officeart/2018/2/layout/IconVerticalSolidList"/>
    <dgm:cxn modelId="{EBFF6DB5-F0E3-4469-8533-1298D9A06139}" type="presParOf" srcId="{E849FE3B-5E10-4B9D-9D8E-0C434990C580}" destId="{DB8B1C76-3B92-4D2E-B852-6264685C73C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E9DF39-8243-4047-9FFF-0DCD1A109E3D}">
      <dsp:nvSpPr>
        <dsp:cNvPr id="0" name=""/>
        <dsp:cNvSpPr/>
      </dsp:nvSpPr>
      <dsp:spPr>
        <a:xfrm>
          <a:off x="1369" y="396352"/>
          <a:ext cx="4805355" cy="30514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9957337-2176-46A0-A1FE-B085C11264D0}">
      <dsp:nvSpPr>
        <dsp:cNvPr id="0" name=""/>
        <dsp:cNvSpPr/>
      </dsp:nvSpPr>
      <dsp:spPr>
        <a:xfrm>
          <a:off x="535297" y="903584"/>
          <a:ext cx="4805355" cy="30514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Spring is an open-source Java framework, and a collection of libraries that solve common enterprise development tasks</a:t>
          </a:r>
        </a:p>
      </dsp:txBody>
      <dsp:txXfrm>
        <a:off x="624669" y="992956"/>
        <a:ext cx="4626611" cy="2872656"/>
      </dsp:txXfrm>
    </dsp:sp>
    <dsp:sp modelId="{6AE715A8-09C9-478A-A7AD-5DB605BFA08E}">
      <dsp:nvSpPr>
        <dsp:cNvPr id="0" name=""/>
        <dsp:cNvSpPr/>
      </dsp:nvSpPr>
      <dsp:spPr>
        <a:xfrm>
          <a:off x="5874581" y="396352"/>
          <a:ext cx="4805355" cy="30514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1E33062-93BB-49B5-9974-8D1D9896BE40}">
      <dsp:nvSpPr>
        <dsp:cNvPr id="0" name=""/>
        <dsp:cNvSpPr/>
      </dsp:nvSpPr>
      <dsp:spPr>
        <a:xfrm>
          <a:off x="6408510" y="903584"/>
          <a:ext cx="4805355" cy="30514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Spring is primarily used for web server and service development, but it’s flexible and can be used in almost any project</a:t>
          </a:r>
        </a:p>
      </dsp:txBody>
      <dsp:txXfrm>
        <a:off x="6497882" y="992956"/>
        <a:ext cx="4626611" cy="28726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20E612-3D71-4715-9C39-F64E426A165C}">
      <dsp:nvSpPr>
        <dsp:cNvPr id="0" name=""/>
        <dsp:cNvSpPr/>
      </dsp:nvSpPr>
      <dsp:spPr>
        <a:xfrm>
          <a:off x="0" y="16605"/>
          <a:ext cx="8038162" cy="133088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9DB09FF-F689-4C15-8006-D4955C3BA80E}">
      <dsp:nvSpPr>
        <dsp:cNvPr id="0" name=""/>
        <dsp:cNvSpPr/>
      </dsp:nvSpPr>
      <dsp:spPr>
        <a:xfrm>
          <a:off x="402593" y="300018"/>
          <a:ext cx="731988" cy="73198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DEFC993-78F3-40D9-802F-7D9D8B29C9DB}">
      <dsp:nvSpPr>
        <dsp:cNvPr id="0" name=""/>
        <dsp:cNvSpPr/>
      </dsp:nvSpPr>
      <dsp:spPr>
        <a:xfrm>
          <a:off x="1537176" y="568"/>
          <a:ext cx="6500985" cy="133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852" tIns="140852" rIns="140852" bIns="140852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Spring Implements Inversion of Control through dependency injection</a:t>
          </a:r>
        </a:p>
      </dsp:txBody>
      <dsp:txXfrm>
        <a:off x="1537176" y="568"/>
        <a:ext cx="6500985" cy="1330888"/>
      </dsp:txXfrm>
    </dsp:sp>
    <dsp:sp modelId="{CD53BB30-9DD7-45CE-8E5B-E0676486F9CD}">
      <dsp:nvSpPr>
        <dsp:cNvPr id="0" name=""/>
        <dsp:cNvSpPr/>
      </dsp:nvSpPr>
      <dsp:spPr>
        <a:xfrm>
          <a:off x="0" y="1664179"/>
          <a:ext cx="8038162" cy="133088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1EF7A4D-3E65-44CA-907B-E9FAC1E8C7EF}">
      <dsp:nvSpPr>
        <dsp:cNvPr id="0" name=""/>
        <dsp:cNvSpPr/>
      </dsp:nvSpPr>
      <dsp:spPr>
        <a:xfrm>
          <a:off x="402593" y="1963629"/>
          <a:ext cx="731988" cy="7319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F878883-4A62-4A36-A869-941F878AED3F}">
      <dsp:nvSpPr>
        <dsp:cNvPr id="0" name=""/>
        <dsp:cNvSpPr/>
      </dsp:nvSpPr>
      <dsp:spPr>
        <a:xfrm>
          <a:off x="1537176" y="1664179"/>
          <a:ext cx="6500985" cy="133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852" tIns="140852" rIns="140852" bIns="140852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When we build a Spring application, we do so by defining the components needed and how they depend on each other</a:t>
          </a:r>
          <a:endParaRPr lang="en-US" sz="2200" kern="1200" dirty="0"/>
        </a:p>
      </dsp:txBody>
      <dsp:txXfrm>
        <a:off x="1537176" y="1664179"/>
        <a:ext cx="6500985" cy="1330888"/>
      </dsp:txXfrm>
    </dsp:sp>
    <dsp:sp modelId="{2FBF18A9-2740-4BFE-9909-1F249DA64AF6}">
      <dsp:nvSpPr>
        <dsp:cNvPr id="0" name=""/>
        <dsp:cNvSpPr/>
      </dsp:nvSpPr>
      <dsp:spPr>
        <a:xfrm>
          <a:off x="0" y="3327790"/>
          <a:ext cx="8038162" cy="133088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37A850C-BF20-4765-90BC-535A867236FE}">
      <dsp:nvSpPr>
        <dsp:cNvPr id="0" name=""/>
        <dsp:cNvSpPr/>
      </dsp:nvSpPr>
      <dsp:spPr>
        <a:xfrm>
          <a:off x="402593" y="3627240"/>
          <a:ext cx="731988" cy="73198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B8B1C76-3B92-4D2E-B852-6264685C73C7}">
      <dsp:nvSpPr>
        <dsp:cNvPr id="0" name=""/>
        <dsp:cNvSpPr/>
      </dsp:nvSpPr>
      <dsp:spPr>
        <a:xfrm>
          <a:off x="1537176" y="3327790"/>
          <a:ext cx="6500985" cy="133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852" tIns="140852" rIns="140852" bIns="140852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When our app runs, Spring finds the components we defined and creates them, injecting any dependencies between them as needed</a:t>
          </a:r>
          <a:endParaRPr lang="en-US" sz="2200" kern="1200" dirty="0"/>
        </a:p>
      </dsp:txBody>
      <dsp:txXfrm>
        <a:off x="1537176" y="3327790"/>
        <a:ext cx="6500985" cy="13308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1/12/2021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1/12/2021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93572" y="2807208"/>
            <a:ext cx="7077456" cy="1243584"/>
          </a:xfrm>
        </p:spPr>
        <p:txBody>
          <a:bodyPr/>
          <a:lstStyle/>
          <a:p>
            <a:r>
              <a:rPr lang="en-US" dirty="0"/>
              <a:t>Spring Fundamentals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What is Spring?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graphicFrame>
        <p:nvGraphicFramePr>
          <p:cNvPr id="12" name="Text Placeholder 9">
            <a:extLst>
              <a:ext uri="{FF2B5EF4-FFF2-40B4-BE49-F238E27FC236}">
                <a16:creationId xmlns:a16="http://schemas.microsoft.com/office/drawing/2014/main" id="{1E99A8DD-D54C-40DB-89FA-9E17FB486C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0313638"/>
              </p:ext>
            </p:extLst>
          </p:nvPr>
        </p:nvGraphicFramePr>
        <p:xfrm>
          <a:off x="443365" y="1825625"/>
          <a:ext cx="1121523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Frameworks vs Libraries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6096000" y="1442515"/>
            <a:ext cx="5157787" cy="823912"/>
          </a:xfrm>
        </p:spPr>
        <p:txBody>
          <a:bodyPr/>
          <a:lstStyle/>
          <a:p>
            <a:r>
              <a:rPr lang="en-US" dirty="0"/>
              <a:t>Libraries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4500" y="1442515"/>
            <a:ext cx="5157788" cy="823912"/>
          </a:xfrm>
        </p:spPr>
        <p:txBody>
          <a:bodyPr/>
          <a:lstStyle/>
          <a:p>
            <a:r>
              <a:rPr lang="en-US" dirty="0"/>
              <a:t>Frameworks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6096000" y="2266427"/>
            <a:ext cx="5157787" cy="3684588"/>
          </a:xfrm>
        </p:spPr>
        <p:txBody>
          <a:bodyPr/>
          <a:lstStyle/>
          <a:p>
            <a:r>
              <a:rPr lang="en-US" dirty="0"/>
              <a:t>A library is shared code </a:t>
            </a:r>
            <a:r>
              <a:rPr lang="en-US" i="1" dirty="0"/>
              <a:t>you can call</a:t>
            </a:r>
            <a:r>
              <a:rPr lang="en-US" dirty="0"/>
              <a:t> from your code</a:t>
            </a:r>
          </a:p>
          <a:p>
            <a:r>
              <a:rPr lang="en-US" dirty="0"/>
              <a:t>With a library, you’re free to structure the code surrounding library calls however you like</a:t>
            </a:r>
          </a:p>
          <a:p>
            <a:r>
              <a:rPr lang="en-US" dirty="0"/>
              <a:t>A library can be thought of as a collection of utility code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>
          <a:xfrm>
            <a:off x="419100" y="2266427"/>
            <a:ext cx="5183188" cy="3684588"/>
          </a:xfrm>
        </p:spPr>
        <p:txBody>
          <a:bodyPr/>
          <a:lstStyle/>
          <a:p>
            <a:r>
              <a:rPr lang="en-US" dirty="0"/>
              <a:t>A framework is shared code that </a:t>
            </a:r>
            <a:r>
              <a:rPr lang="en-US" i="1" dirty="0"/>
              <a:t>calls your code </a:t>
            </a:r>
            <a:r>
              <a:rPr lang="en-US" dirty="0"/>
              <a:t>according to some pre-determined structure</a:t>
            </a:r>
          </a:p>
          <a:p>
            <a:r>
              <a:rPr lang="en-US" dirty="0"/>
              <a:t>With a framework, your code’s structure must match the framework’s intended use</a:t>
            </a:r>
          </a:p>
          <a:p>
            <a:r>
              <a:rPr lang="en-US" dirty="0"/>
              <a:t>A framework can be thought of as a mini, specialized runtime for your code</a:t>
            </a:r>
          </a:p>
        </p:txBody>
      </p:sp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740B9-454E-43CF-A76F-698D036AA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99" y="3161234"/>
            <a:ext cx="3468790" cy="535531"/>
          </a:xfrm>
        </p:spPr>
        <p:txBody>
          <a:bodyPr wrap="square" anchor="t">
            <a:normAutofit fontScale="90000"/>
          </a:bodyPr>
          <a:lstStyle/>
          <a:p>
            <a:r>
              <a:rPr lang="en-US" dirty="0"/>
              <a:t>Inversion of Control (</a:t>
            </a:r>
            <a:r>
              <a:rPr lang="en-US" dirty="0" err="1"/>
              <a:t>IoC</a:t>
            </a:r>
            <a:r>
              <a:rPr lang="en-US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FFB8DE-934C-4228-97B6-E956973A9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noProof="0" smtClean="0"/>
              <a:pPr>
                <a:spcAft>
                  <a:spcPts val="600"/>
                </a:spcAft>
              </a:pPr>
              <a:t>4</a:t>
            </a:fld>
            <a:endParaRPr lang="en-US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AF0CDC-BD58-400C-B345-A61457C4DC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07520" y="1759638"/>
            <a:ext cx="6718300" cy="4093243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Inversion of Control is a software design pattern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The control that is being inverted is the developer’s control over how their code is executed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With an </a:t>
            </a:r>
            <a:r>
              <a:rPr lang="en-US" sz="1800" dirty="0" err="1"/>
              <a:t>IoC</a:t>
            </a:r>
            <a:r>
              <a:rPr lang="en-US" sz="1800" dirty="0"/>
              <a:t> framework, we define classes and methods, but we don’t decide when they’re instantiated or used – that’s the framework’s job!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4A3151A-24C2-494E-9349-AEE84D72218B}"/>
              </a:ext>
            </a:extLst>
          </p:cNvPr>
          <p:cNvCxnSpPr/>
          <p:nvPr/>
        </p:nvCxnSpPr>
        <p:spPr>
          <a:xfrm>
            <a:off x="3842084" y="1748859"/>
            <a:ext cx="0" cy="4114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963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04303-4E7A-4504-B23F-2F9F2D438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6421521" cy="978729"/>
          </a:xfrm>
        </p:spPr>
        <p:txBody>
          <a:bodyPr/>
          <a:lstStyle/>
          <a:p>
            <a:r>
              <a:rPr lang="en-US" dirty="0"/>
              <a:t>Example: Java Application Servers and Servlets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49D93D-6C07-4E82-8999-F889045DF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5</a:t>
            </a:fld>
            <a:endParaRPr lang="en-US" noProof="0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EF94D80-0C9B-41CF-89E8-0B2D653268D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4500" y="1329963"/>
            <a:ext cx="7675418" cy="5167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241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A9263F-F8C2-4AA4-B825-92F8E20C4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6</a:t>
            </a:fld>
            <a:endParaRPr lang="en-US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21E3E2-EFB8-4888-BB99-648ECB177D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</a:extLst>
          </a:blip>
          <a:srcRect l="3859" r="43631" b="-2"/>
          <a:stretch/>
        </p:blipFill>
        <p:spPr>
          <a:xfrm>
            <a:off x="-979694" y="-57150"/>
            <a:ext cx="5394940" cy="7004957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7725DEE-82CC-42F9-A4BF-22DFECEB45BA}"/>
              </a:ext>
            </a:extLst>
          </p:cNvPr>
          <p:cNvSpPr txBox="1">
            <a:spLocks/>
          </p:cNvSpPr>
          <p:nvPr/>
        </p:nvSpPr>
        <p:spPr>
          <a:xfrm>
            <a:off x="4309457" y="718490"/>
            <a:ext cx="3737268" cy="132080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Servlets and Lifecycles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5AD279-1BFC-4476-A5BF-A16C4E538B96}"/>
              </a:ext>
            </a:extLst>
          </p:cNvPr>
          <p:cNvSpPr txBox="1">
            <a:spLocks/>
          </p:cNvSpPr>
          <p:nvPr/>
        </p:nvSpPr>
        <p:spPr>
          <a:xfrm>
            <a:off x="4145872" y="2039290"/>
            <a:ext cx="4064439" cy="388077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chemeClr val="bg1"/>
                </a:solidFill>
              </a:rPr>
              <a:t>A servlet is an interface defined by the Java: Enterprise edition</a:t>
            </a:r>
          </a:p>
          <a:p>
            <a:r>
              <a:rPr lang="en-US" sz="1500" dirty="0">
                <a:solidFill>
                  <a:schemeClr val="bg1"/>
                </a:solidFill>
              </a:rPr>
              <a:t>By implementing the interface, you’re creating a class that the Java App Server can instantiate and manage</a:t>
            </a:r>
          </a:p>
          <a:p>
            <a:r>
              <a:rPr lang="en-US" sz="1500" dirty="0">
                <a:solidFill>
                  <a:schemeClr val="bg1"/>
                </a:solidFill>
              </a:rPr>
              <a:t>The interface defines three methods you can implement to allow the App Server access to your program: </a:t>
            </a:r>
            <a:r>
              <a:rPr lang="en-US" sz="1500" dirty="0" err="1">
                <a:solidFill>
                  <a:schemeClr val="bg1"/>
                </a:solidFill>
              </a:rPr>
              <a:t>init</a:t>
            </a:r>
            <a:r>
              <a:rPr lang="en-US" sz="1500" dirty="0">
                <a:solidFill>
                  <a:schemeClr val="bg1"/>
                </a:solidFill>
              </a:rPr>
              <a:t>(), service(), and destroy()</a:t>
            </a:r>
          </a:p>
          <a:p>
            <a:r>
              <a:rPr lang="en-US" sz="1500" dirty="0">
                <a:solidFill>
                  <a:schemeClr val="bg1"/>
                </a:solidFill>
              </a:rPr>
              <a:t>These “lifecycle methods” allow the App Server to hook into our code and trigger events that our code should respond to</a:t>
            </a:r>
          </a:p>
          <a:p>
            <a:r>
              <a:rPr lang="en-US" sz="1500" dirty="0">
                <a:solidFill>
                  <a:schemeClr val="bg1"/>
                </a:solidFill>
              </a:rPr>
              <a:t>That’s Inversion of Control!</a:t>
            </a:r>
          </a:p>
        </p:txBody>
      </p:sp>
    </p:spTree>
    <p:extLst>
      <p:ext uri="{BB962C8B-B14F-4D97-AF65-F5344CB8AC3E}">
        <p14:creationId xmlns:p14="http://schemas.microsoft.com/office/powerpoint/2010/main" val="2103711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56C56-3CD5-4619-9CB4-D3C38089A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Springs Lifecycle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DCCEF0-B8D0-433D-9FCA-408B80CD8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7</a:t>
            </a:fld>
            <a:endParaRPr lang="en-US" noProof="0" dirty="0"/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314D1B2C-DA59-4406-87F8-8A5117E88AA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3400" y="1078456"/>
            <a:ext cx="8106031" cy="588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61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B0756-F4D9-4DB7-9458-C3B8B84DB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563" y="414589"/>
            <a:ext cx="5464342" cy="535531"/>
          </a:xfrm>
        </p:spPr>
        <p:txBody>
          <a:bodyPr wrap="square" anchor="t">
            <a:normAutofit fontScale="90000"/>
          </a:bodyPr>
          <a:lstStyle/>
          <a:p>
            <a:r>
              <a:rPr lang="en-US" dirty="0"/>
              <a:t>Components and Dependency Injection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0EE753-BF2D-46EA-86DA-383E9B5EA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noProof="0" smtClean="0"/>
              <a:pPr>
                <a:spcAft>
                  <a:spcPts val="600"/>
                </a:spcAft>
              </a:pPr>
              <a:t>8</a:t>
            </a:fld>
            <a:endParaRPr lang="en-US" noProof="0"/>
          </a:p>
        </p:txBody>
      </p:sp>
      <p:graphicFrame>
        <p:nvGraphicFramePr>
          <p:cNvPr id="6" name="Text Placeholder 3">
            <a:extLst>
              <a:ext uri="{FF2B5EF4-FFF2-40B4-BE49-F238E27FC236}">
                <a16:creationId xmlns:a16="http://schemas.microsoft.com/office/drawing/2014/main" id="{BBE16318-1B53-4E41-B03A-EAD31496D8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3971158"/>
              </p:ext>
            </p:extLst>
          </p:nvPr>
        </p:nvGraphicFramePr>
        <p:xfrm>
          <a:off x="860132" y="1456330"/>
          <a:ext cx="8038162" cy="46592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6720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52A98-952B-411B-8513-FAEE43888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Architecting a Spring Web Service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A6B2C2-F75C-419B-B02D-D4C505DB5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8660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352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Trade Gothic LT Pro</vt:lpstr>
      <vt:lpstr>Trebuchet MS</vt:lpstr>
      <vt:lpstr>Wingdings</vt:lpstr>
      <vt:lpstr>Office Theme</vt:lpstr>
      <vt:lpstr>Spring Fundamentals</vt:lpstr>
      <vt:lpstr>What is Spring?</vt:lpstr>
      <vt:lpstr>Frameworks vs Libraries</vt:lpstr>
      <vt:lpstr>Inversion of Control (IoC)</vt:lpstr>
      <vt:lpstr>Example: Java Application Servers and Servlets</vt:lpstr>
      <vt:lpstr>PowerPoint Presentation</vt:lpstr>
      <vt:lpstr>Springs Lifecycle</vt:lpstr>
      <vt:lpstr>Components and Dependency Injection</vt:lpstr>
      <vt:lpstr>Architecting a Spring Web Service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Fundamentals</dc:title>
  <dc:creator>Will Marttala</dc:creator>
  <cp:lastModifiedBy>Will Marttala</cp:lastModifiedBy>
  <cp:revision>3</cp:revision>
  <dcterms:created xsi:type="dcterms:W3CDTF">2021-01-12T22:09:09Z</dcterms:created>
  <dcterms:modified xsi:type="dcterms:W3CDTF">2021-01-12T23:28:17Z</dcterms:modified>
</cp:coreProperties>
</file>

<file path=docProps/thumbnail.jpeg>
</file>